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  <p:sldMasterId id="2147483703" r:id="rId2"/>
    <p:sldMasterId id="2147483718" r:id="rId3"/>
  </p:sldMasterIdLst>
  <p:notesMasterIdLst>
    <p:notesMasterId r:id="rId31"/>
  </p:notesMasterIdLst>
  <p:handoutMasterIdLst>
    <p:handoutMasterId r:id="rId32"/>
  </p:handoutMasterIdLst>
  <p:sldIdLst>
    <p:sldId id="256" r:id="rId4"/>
    <p:sldId id="621" r:id="rId5"/>
    <p:sldId id="620" r:id="rId6"/>
    <p:sldId id="1070" r:id="rId7"/>
    <p:sldId id="1076" r:id="rId8"/>
    <p:sldId id="308" r:id="rId9"/>
    <p:sldId id="305" r:id="rId10"/>
    <p:sldId id="272" r:id="rId11"/>
    <p:sldId id="274" r:id="rId12"/>
    <p:sldId id="275" r:id="rId13"/>
    <p:sldId id="1078" r:id="rId14"/>
    <p:sldId id="645" r:id="rId15"/>
    <p:sldId id="619" r:id="rId16"/>
    <p:sldId id="1073" r:id="rId17"/>
    <p:sldId id="1053" r:id="rId18"/>
    <p:sldId id="1054" r:id="rId19"/>
    <p:sldId id="1072" r:id="rId20"/>
    <p:sldId id="632" r:id="rId21"/>
    <p:sldId id="1067" r:id="rId22"/>
    <p:sldId id="346" r:id="rId23"/>
    <p:sldId id="341" r:id="rId24"/>
    <p:sldId id="353" r:id="rId25"/>
    <p:sldId id="347" r:id="rId26"/>
    <p:sldId id="348" r:id="rId27"/>
    <p:sldId id="349" r:id="rId28"/>
    <p:sldId id="352" r:id="rId29"/>
    <p:sldId id="33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96F14B-966E-6F4C-B802-EBE8716B8D63}">
          <p14:sldIdLst>
            <p14:sldId id="256"/>
          </p14:sldIdLst>
        </p14:section>
        <p14:section name="Motivation &amp; Background" id="{7FB1911E-FC84-0743-BA1E-AD5AE0F7088E}">
          <p14:sldIdLst>
            <p14:sldId id="621"/>
          </p14:sldIdLst>
        </p14:section>
        <p14:section name="ClearWater" id="{B8522399-8F11-0349-B42E-EB1DF0D0C93F}">
          <p14:sldIdLst>
            <p14:sldId id="620"/>
            <p14:sldId id="1070"/>
          </p14:sldIdLst>
        </p14:section>
        <p14:section name="Reservoir WQ" id="{A4F9DDD7-EEC6-A849-A98A-759B9388BF41}">
          <p14:sldIdLst>
            <p14:sldId id="1076"/>
          </p14:sldIdLst>
        </p14:section>
        <p14:section name="CE-QUAL-W2" id="{F74446A2-5A3D-6142-901F-CCA8B58A61EE}">
          <p14:sldIdLst>
            <p14:sldId id="308"/>
            <p14:sldId id="305"/>
          </p14:sldIdLst>
        </p14:section>
        <p14:section name="HEC-ResSim WQ" id="{78D8955F-7B41-ED4A-8BE8-99963397293F}">
          <p14:sldIdLst>
            <p14:sldId id="272"/>
            <p14:sldId id="274"/>
            <p14:sldId id="275"/>
          </p14:sldIdLst>
        </p14:section>
        <p14:section name="ClearWater-Riverine" id="{8DD81EDC-7A21-2D43-AAD0-65D16DB311BA}">
          <p14:sldIdLst>
            <p14:sldId id="1078"/>
            <p14:sldId id="645"/>
            <p14:sldId id="619"/>
          </p14:sldIdLst>
        </p14:section>
        <p14:section name="ClearWater Demos" id="{D75A071A-ACEA-C140-B2E7-FFDFBA51005B}">
          <p14:sldIdLst>
            <p14:sldId id="1073"/>
            <p14:sldId id="1053"/>
            <p14:sldId id="1054"/>
            <p14:sldId id="1072"/>
            <p14:sldId id="632"/>
            <p14:sldId id="1067"/>
            <p14:sldId id="346"/>
            <p14:sldId id="341"/>
            <p14:sldId id="353"/>
            <p14:sldId id="347"/>
            <p14:sldId id="348"/>
            <p14:sldId id="349"/>
            <p14:sldId id="352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D47"/>
    <a:srgbClr val="42B88A"/>
    <a:srgbClr val="43BC8D"/>
    <a:srgbClr val="4472C4"/>
    <a:srgbClr val="42B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774FD6-0FF8-047E-C960-58030B0CE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E50ED-E9FC-05C6-4CC5-C506A22518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60FE6-7643-6647-90EA-142E6E1A9646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50E23-6DEF-4BE5-F956-A4281AC957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527C4-0621-5028-D198-CEA82D989B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553B1-A429-3F40-8A7C-E7A3B7A31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702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89726-F849-214D-BDCB-FFC63F032CD6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AD62A-9CE7-5242-B41A-3B9F3F9C2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204F0-6891-43ED-B78D-50F4FC9D77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344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AEE1354-D810-79C8-C2BA-A242CA55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5D7B04F-7AAE-A42B-1B23-4D16809C4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1FF8BBA-31C0-EAA7-21D8-5555C25C8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Differences in velocities between the meshes are due to varying spatial resolution in each mesh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835DFAF-DE48-445B-FA82-333F3B12F3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47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A26EE392-F47D-2AEE-D088-065266F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DA8B0266-C76D-5731-194E-16B3A78CB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C037956-F484-364E-058B-F48DFF3E8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can see the mixing.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Ultimately reaches steady state.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5AB48F56-753C-ADBD-C0D1-6CB5679F1B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904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9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935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5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248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0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4" name="Google Shape;464;p20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49E6-F542-0C60-7D81-52FD41768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C324BE-FBE4-4C28-5A97-00261A719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E0B5D4-E002-AA30-54EA-852A49FF7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7035-90DD-9E45-B687-3092BAFD9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477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ackground 2">
  <p:cSld name="Title Slide - Background 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 txBox="1">
            <a:spLocks noGrp="1"/>
          </p:cNvSpPr>
          <p:nvPr>
            <p:ph type="body" idx="1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ftr" idx="11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2"/>
          </p:nvPr>
        </p:nvSpPr>
        <p:spPr>
          <a:xfrm>
            <a:off x="1" y="106998"/>
            <a:ext cx="12191999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3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31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E7B57-1E5C-4AC8-A345-4C157AB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5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231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438C7-2BD3-42EF-8943-F0E654DBD5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9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AAA0-4086-1341-9147-71A10A47C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825" y="374751"/>
            <a:ext cx="10515600" cy="683746"/>
          </a:xfrm>
        </p:spPr>
        <p:txBody>
          <a:bodyPr/>
          <a:lstStyle/>
          <a:p>
            <a:r>
              <a:rPr lang="en-US" dirty="0"/>
              <a:t>(Place Title Here)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67F0-0F26-9C41-A033-055769198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25" y="2241836"/>
            <a:ext cx="10515600" cy="3773953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49D389-EB38-9D4B-BF94-06F05049219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70825" y="1058963"/>
            <a:ext cx="10579100" cy="1182873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(Place Heading Statement Here)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EFF3C0D-F65B-BE4C-B01C-962F5D89AD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39005" y="6183540"/>
            <a:ext cx="3375251" cy="20637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US" dirty="0"/>
              <a:t>Dr. Jodi L. Ryder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2820E4AB-AB8E-A34D-B7E9-33D43AF005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6000" y="6183540"/>
            <a:ext cx="4637087" cy="206375"/>
          </a:xfrm>
        </p:spPr>
        <p:txBody>
          <a:bodyPr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US" sz="1200" dirty="0"/>
              <a:t>Battlespace Terrain Mapping, 341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3A272E5-7D82-D048-86C6-E73C01CF64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9004" y="6444795"/>
            <a:ext cx="3375251" cy="20637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US" dirty="0"/>
              <a:t>Environmental Laboratory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B8F86FE4-B753-594D-A881-527D59E01A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56000" y="6444793"/>
            <a:ext cx="4637087" cy="206375"/>
          </a:xfrm>
        </p:spPr>
        <p:txBody>
          <a:bodyPr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US" sz="1200" dirty="0"/>
              <a:t>Approved for public release; distribution unlimited.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6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42646" y="6272214"/>
            <a:ext cx="2743200" cy="363233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9B1552A-2818-9B45-B83D-7E1DB4B1F48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F2CEA-D139-4016-B3DD-C3F673FAFC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970"/>
          <a:stretch/>
        </p:blipFill>
        <p:spPr>
          <a:xfrm>
            <a:off x="10066713" y="6076125"/>
            <a:ext cx="1768615" cy="4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64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385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99953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240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26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DCB2-8C34-D7AF-03D4-DDC04B2D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E9A3-6E72-74DF-EBDB-7BE69C731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C048A-10B5-A3A3-15AF-48C1F4DDD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3A20-1526-4D13-AC8B-4CA7B7D6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7A634-3787-6684-9237-753FEB75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23151-CBA7-758A-DBD2-E40FE046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9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988D2DA-28E1-BB44-AEF4-5516001BFE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7223771" y="502616"/>
            <a:ext cx="2649606" cy="1766404"/>
          </a:xfrm>
          <a:prstGeom prst="rect">
            <a:avLst/>
          </a:prstGeom>
          <a:ln w="57150">
            <a:solidFill>
              <a:srgbClr val="CBCBCB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86B6D9-8B54-6C42-A7E3-FB5369B61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4275" y="4028716"/>
            <a:ext cx="2599272" cy="1822177"/>
          </a:xfrm>
          <a:prstGeom prst="rect">
            <a:avLst/>
          </a:prstGeom>
          <a:ln w="57150">
            <a:solidFill>
              <a:srgbClr val="CBCBCB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686B7-07BB-5549-92C9-FE6667770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3512" y="4159239"/>
            <a:ext cx="1960105" cy="1800315"/>
          </a:xfrm>
          <a:prstGeom prst="rect">
            <a:avLst/>
          </a:prstGeom>
          <a:ln w="57150">
            <a:solidFill>
              <a:srgbClr val="CBCBCB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30D00-BE96-8041-9732-C215A3B96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699" y="501640"/>
            <a:ext cx="2098593" cy="1768356"/>
          </a:xfrm>
          <a:prstGeom prst="rect">
            <a:avLst/>
          </a:prstGeom>
          <a:ln w="57150">
            <a:solidFill>
              <a:srgbClr val="CBCBCB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E9891A-C467-4042-8816-B3FD7A44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16"/>
          <a:stretch/>
        </p:blipFill>
        <p:spPr>
          <a:xfrm>
            <a:off x="8329975" y="2184878"/>
            <a:ext cx="3547367" cy="2175342"/>
          </a:xfrm>
          <a:prstGeom prst="rect">
            <a:avLst/>
          </a:prstGeom>
          <a:ln w="57150">
            <a:solidFill>
              <a:srgbClr val="CBCBCB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835CD1-F383-CC44-A44C-1353B1DC71E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401" y="-23504"/>
            <a:ext cx="12166599" cy="68508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50260" y="-23504"/>
            <a:ext cx="11242114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UNCLASSIFIED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UNCLASSIFIED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/>
              <a:t>DISCOVER  |  DEVELOP  |  DELIVER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B274C522-58C3-5E4C-8404-8188E3C9F8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266" y="2748324"/>
            <a:ext cx="7714709" cy="15620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10528094-E542-5F4D-84E7-0237D665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66" y="1667435"/>
            <a:ext cx="7707674" cy="106776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47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2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7371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9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2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01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3">
            <a:alphaModFix/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11;p29" descr="A body of wa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6077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12;p29" descr="A picture containing tree, water, outdoor, natur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9290" y="516571"/>
            <a:ext cx="4583494" cy="255808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1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9"/>
          <p:cNvSpPr txBox="1">
            <a:spLocks noGrp="1"/>
          </p:cNvSpPr>
          <p:nvPr>
            <p:ph type="ftr" idx="11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" name="Google Shape;18;p29"/>
          <p:cNvCxnSpPr/>
          <p:nvPr/>
        </p:nvCxnSpPr>
        <p:spPr>
          <a:xfrm rot="10800000">
            <a:off x="1476587" y="6373877"/>
            <a:ext cx="1020741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29"/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  |  DEVELOP  |  DELIVER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41191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5ACBF0"/>
          </p15:clr>
        </p15:guide>
        <p15:guide id="2" pos="614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5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FAC8AE2-BB41-3B4A-9A70-664D7BA2B8BC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solidFill>
            <a:srgbClr val="454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US Army Corps of Engineers  </a:t>
            </a:r>
            <a:r>
              <a:rPr lang="en-US" sz="1400" dirty="0">
                <a:solidFill>
                  <a:schemeClr val="bg1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schemeClr val="bg1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427958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bg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bg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 · Engineer Research and Development Center</a:t>
            </a:r>
            <a:endParaRPr dirty="0"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25469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3" r:id="rId4"/>
    <p:sldLayoutId id="214748372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jpeg"/><Relationship Id="rId4" Type="http://schemas.openxmlformats.org/officeDocument/2006/relationships/image" Target="../media/image5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tiff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gif"/><Relationship Id="rId3" Type="http://schemas.openxmlformats.org/officeDocument/2006/relationships/image" Target="../media/image63.png"/><Relationship Id="rId7" Type="http://schemas.openxmlformats.org/officeDocument/2006/relationships/image" Target="../media/image6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gif"/><Relationship Id="rId5" Type="http://schemas.openxmlformats.org/officeDocument/2006/relationships/image" Target="../media/image68.gif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5" Type="http://schemas.openxmlformats.org/officeDocument/2006/relationships/image" Target="../media/image96.jp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18" Type="http://schemas.openxmlformats.org/officeDocument/2006/relationships/image" Target="../media/image109.png"/><Relationship Id="rId3" Type="http://schemas.openxmlformats.org/officeDocument/2006/relationships/hyperlink" Target="mailto:Todd.E.Steissberg@usace.army.mil" TargetMode="External"/><Relationship Id="rId21" Type="http://schemas.openxmlformats.org/officeDocument/2006/relationships/image" Target="../media/image112.png"/><Relationship Id="rId7" Type="http://schemas.openxmlformats.org/officeDocument/2006/relationships/image" Target="../media/image100.png"/><Relationship Id="rId12" Type="http://schemas.openxmlformats.org/officeDocument/2006/relationships/image" Target="../media/image93.jpg"/><Relationship Id="rId17" Type="http://schemas.openxmlformats.org/officeDocument/2006/relationships/image" Target="../media/image108.jpg"/><Relationship Id="rId2" Type="http://schemas.openxmlformats.org/officeDocument/2006/relationships/hyperlink" Target="mailto:Jodi.l.ryder@usace.army.mil" TargetMode="Externa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5.png"/><Relationship Id="rId5" Type="http://schemas.openxmlformats.org/officeDocument/2006/relationships/image" Target="../media/image98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3.png"/><Relationship Id="rId19" Type="http://schemas.openxmlformats.org/officeDocument/2006/relationships/image" Target="../media/image110.jpg"/><Relationship Id="rId4" Type="http://schemas.openxmlformats.org/officeDocument/2006/relationships/hyperlink" Target="mailto:Aaron.c.Urbanczyk@usace.army.mil" TargetMode="External"/><Relationship Id="rId9" Type="http://schemas.openxmlformats.org/officeDocument/2006/relationships/image" Target="../media/image102.png"/><Relationship Id="rId14" Type="http://schemas.openxmlformats.org/officeDocument/2006/relationships/image" Target="../media/image96.jpg"/><Relationship Id="rId22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jp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>
            <a:spLocks noGrp="1"/>
          </p:cNvSpPr>
          <p:nvPr>
            <p:ph type="body" idx="1"/>
          </p:nvPr>
        </p:nvSpPr>
        <p:spPr>
          <a:xfrm>
            <a:off x="1402080" y="1581364"/>
            <a:ext cx="6569931" cy="381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Jodi Ryder, PhD, Research Civil Engineer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ts val="1600"/>
            </a:pPr>
            <a:r>
              <a:rPr lang="en-US" sz="1800" dirty="0">
                <a:solidFill>
                  <a:schemeClr val="bg1"/>
                </a:solidFill>
              </a:rPr>
              <a:t>Todd Steissberg, PhD, PE, Research Environmental Engineer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Environmental Laboratory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Engineer Research and Development Center (ERDC)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U.S. Army Corps of Engineers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Water Quality Workshop, 2025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July 16, 2025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19" name="Google Shape;219;p1"/>
          <p:cNvSpPr txBox="1">
            <a:spLocks noGrp="1"/>
          </p:cNvSpPr>
          <p:nvPr>
            <p:ph type="title"/>
          </p:nvPr>
        </p:nvSpPr>
        <p:spPr>
          <a:xfrm>
            <a:off x="1402080" y="636554"/>
            <a:ext cx="6126480" cy="82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dirty="0"/>
              <a:t>Water Quality Modeling and Contaminant Modeling Processes Team Capabilities</a:t>
            </a:r>
            <a:endParaRPr sz="2000" dirty="0"/>
          </a:p>
        </p:txBody>
      </p:sp>
      <p:sp>
        <p:nvSpPr>
          <p:cNvPr id="220" name="Google Shape;220;p1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9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21" name="Google Shape;221;p1"/>
          <p:cNvSpPr txBox="1">
            <a:spLocks noGrp="1"/>
          </p:cNvSpPr>
          <p:nvPr>
            <p:ph type="body" idx="2"/>
          </p:nvPr>
        </p:nvSpPr>
        <p:spPr>
          <a:xfrm>
            <a:off x="1" y="106998"/>
            <a:ext cx="12191999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UNCLASSIFIED</a:t>
            </a:r>
            <a:endParaRPr/>
          </a:p>
        </p:txBody>
      </p:sp>
      <p:sp>
        <p:nvSpPr>
          <p:cNvPr id="222" name="Google Shape;222;p1"/>
          <p:cNvSpPr txBox="1">
            <a:spLocks noGrp="1"/>
          </p:cNvSpPr>
          <p:nvPr>
            <p:ph type="body" idx="3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>
                <a:solidFill>
                  <a:schemeClr val="dk1"/>
                </a:solidFill>
              </a:rPr>
              <a:t>UNCLASSIFIED</a:t>
            </a:r>
            <a:endParaRPr/>
          </a:p>
        </p:txBody>
      </p:sp>
      <p:pic>
        <p:nvPicPr>
          <p:cNvPr id="224" name="Google Shape;224;p1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189" y="5657491"/>
            <a:ext cx="723534" cy="680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12942" y="249198"/>
            <a:ext cx="11773112" cy="104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Temperature and Dissolved Oxygen Simulation with HEC-ResSim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Russian River, California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Prepared by RMA for the Sonoma County Water Agency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7360391" y="1282169"/>
            <a:ext cx="3509876" cy="4996049"/>
            <a:chOff x="3383280" y="974318"/>
            <a:chExt cx="3672408" cy="5227401"/>
          </a:xfrm>
        </p:grpSpPr>
        <p:pic>
          <p:nvPicPr>
            <p:cNvPr id="468" name="Google Shape;468;p20"/>
            <p:cNvPicPr preferRelativeResize="0"/>
            <p:nvPr/>
          </p:nvPicPr>
          <p:blipFill rotWithShape="1">
            <a:blip r:embed="rId3">
              <a:alphaModFix/>
            </a:blip>
            <a:srcRect l="25972" t="19609" r="37634" b="4168"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70" name="Google Shape;47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75001" y="5376049"/>
            <a:ext cx="966548" cy="8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 flipH="1">
            <a:off x="7688944" y="5800269"/>
            <a:ext cx="91440" cy="914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287" y="4197304"/>
            <a:ext cx="3092649" cy="167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73677" y="4207530"/>
            <a:ext cx="3092647" cy="16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40768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6563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76957" y="2471614"/>
            <a:ext cx="1986617" cy="10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76958" y="3669132"/>
            <a:ext cx="1986618" cy="1020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0"/>
          <p:cNvCxnSpPr/>
          <p:nvPr/>
        </p:nvCxnSpPr>
        <p:spPr>
          <a:xfrm flipH="1">
            <a:off x="7132164" y="2173582"/>
            <a:ext cx="1368300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>
            <a:cxnSpLocks/>
          </p:cNvCxnSpPr>
          <p:nvPr/>
        </p:nvCxnSpPr>
        <p:spPr>
          <a:xfrm rot="10800000" flipV="1">
            <a:off x="7132236" y="4601450"/>
            <a:ext cx="1980544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0"/>
          <p:cNvCxnSpPr>
            <a:endCxn id="477" idx="2"/>
          </p:cNvCxnSpPr>
          <p:nvPr/>
        </p:nvCxnSpPr>
        <p:spPr>
          <a:xfrm rot="10800000" flipH="1">
            <a:off x="10228567" y="4689261"/>
            <a:ext cx="641700" cy="492000"/>
          </a:xfrm>
          <a:prstGeom prst="bentConnector2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20"/>
          <p:cNvSpPr txBox="1"/>
          <p:nvPr/>
        </p:nvSpPr>
        <p:spPr>
          <a:xfrm>
            <a:off x="999675" y="1433757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4234835" y="145449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 rot="-5400000">
            <a:off x="-829557" y="48643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Sonoma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 rot="-5400000">
            <a:off x="-829557" y="2436353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Mendocino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10166571" y="3161949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10166570" y="4366095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1976308" y="282403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8" name="Google Shape;488;p20"/>
          <p:cNvCxnSpPr/>
          <p:nvPr/>
        </p:nvCxnSpPr>
        <p:spPr>
          <a:xfrm rot="10800000">
            <a:off x="1638273" y="3304281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1910208" y="522887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0" name="Google Shape;490;p20"/>
          <p:cNvCxnSpPr/>
          <p:nvPr/>
        </p:nvCxnSpPr>
        <p:spPr>
          <a:xfrm rot="10800000">
            <a:off x="1665040" y="5654352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5207142" y="2862131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rot="10800000">
            <a:off x="4945304" y="3311424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5393459" y="5267544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4" name="Google Shape;494;p20"/>
          <p:cNvCxnSpPr/>
          <p:nvPr/>
        </p:nvCxnSpPr>
        <p:spPr>
          <a:xfrm rot="10800000">
            <a:off x="4955405" y="5666833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52F75-E446-29A3-BA5B-B0A3AB98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iver flowing through a forest&#10;&#10;AI-generated content may be incorrect.">
            <a:extLst>
              <a:ext uri="{FF2B5EF4-FFF2-40B4-BE49-F238E27FC236}">
                <a16:creationId xmlns:a16="http://schemas.microsoft.com/office/drawing/2014/main" id="{1C5662A6-33AB-D860-40E7-616AFD64C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B893D-124D-9010-BB78-4A6E9B2D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8873"/>
          </a:xfrm>
          <a:solidFill>
            <a:srgbClr val="00B0F0">
              <a:alpha val="75000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Riverine Water Quality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2EF98-CCAC-9C68-B20F-87429A54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70" y="6595360"/>
            <a:ext cx="969433" cy="365125"/>
          </a:xfrm>
        </p:spPr>
        <p:txBody>
          <a:bodyPr wrap="square" anchor="t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9C2924C-FFAE-2643-BD3F-5C66F73FD2A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51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79034"/>
            <a:ext cx="11734799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7F9B5-5D93-5DF6-BD25-DD5A74546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4" r="21349"/>
          <a:stretch/>
        </p:blipFill>
        <p:spPr>
          <a:xfrm>
            <a:off x="8687562" y="4971809"/>
            <a:ext cx="3124430" cy="132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00C50-6C1F-7355-79BB-6C5408F03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96" y="2386141"/>
            <a:ext cx="3124430" cy="2601088"/>
          </a:xfrm>
          <a:prstGeom prst="rect">
            <a:avLst/>
          </a:prstGeom>
        </p:spPr>
      </p:pic>
      <p:pic>
        <p:nvPicPr>
          <p:cNvPr id="11" name="Picture 10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FC3617BB-1676-0C58-BEE5-4A6A77E6B4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495" y="272508"/>
            <a:ext cx="3124429" cy="20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74643"/>
            <a:ext cx="11176000" cy="407628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Model Dimensions: River-Floodplain System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06400" y="979886"/>
            <a:ext cx="6949743" cy="471804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Unstratified river channels are often modeled as one-dimensional (1D) water bodies, varying from upstream to downstream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Hydrologic connectivity across the floodplain is important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Floodplains need to be modeled as two-dimensional (2D) water bodies, varying in all directions across the landscape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3E15E-9672-C69D-F6C0-3A05F97E2089}"/>
              </a:ext>
            </a:extLst>
          </p:cNvPr>
          <p:cNvGrpSpPr/>
          <p:nvPr/>
        </p:nvGrpSpPr>
        <p:grpSpPr>
          <a:xfrm>
            <a:off x="793750" y="3783803"/>
            <a:ext cx="6769100" cy="2051043"/>
            <a:chOff x="2711450" y="3857179"/>
            <a:chExt cx="6769100" cy="20510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A3E87B-9218-ED0B-36A2-91E4D319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1450" y="4142922"/>
              <a:ext cx="6769100" cy="17653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4E620-6F33-ABD9-114F-A6C20A4E1AFA}"/>
                </a:ext>
              </a:extLst>
            </p:cNvPr>
            <p:cNvSpPr txBox="1"/>
            <p:nvPr/>
          </p:nvSpPr>
          <p:spPr>
            <a:xfrm>
              <a:off x="4087581" y="5548087"/>
              <a:ext cx="2284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1D River (Channel)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07F01A-6EDC-BA75-799B-FC6F0FEDB1B1}"/>
                </a:ext>
              </a:extLst>
            </p:cNvPr>
            <p:cNvSpPr txBox="1"/>
            <p:nvPr/>
          </p:nvSpPr>
          <p:spPr>
            <a:xfrm>
              <a:off x="3978725" y="3857179"/>
              <a:ext cx="3626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2D River (Floodplain, Wetlands)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1DE596-1994-25D1-0111-41521F902667}"/>
              </a:ext>
            </a:extLst>
          </p:cNvPr>
          <p:cNvSpPr txBox="1"/>
          <p:nvPr/>
        </p:nvSpPr>
        <p:spPr>
          <a:xfrm>
            <a:off x="4753466" y="5936193"/>
            <a:ext cx="27204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Graphics by Lauren Melendez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C88BB71-E8D0-C841-644E-7A607473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573" y="2711958"/>
            <a:ext cx="4910344" cy="3469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4B0DC-A195-D31A-2F44-83BDADA95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850" y="952475"/>
            <a:ext cx="3124430" cy="26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8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3A0DFFEB-D20D-591C-EE9D-048CCB2F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266AC1-AF95-258E-D11C-58C3DDB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3" y="1219488"/>
            <a:ext cx="5177613" cy="477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16DA2-7ED3-13C6-08F7-1E3BA8B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F4DA75B-E633-8FD9-EA39-41FEE38F5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222DCE01-87F0-65FB-F6D3-852FDCC2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751" y="238990"/>
            <a:ext cx="10930260" cy="57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</a:t>
            </a:r>
            <a:r>
              <a:rPr lang="en-US" sz="2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Sumwere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Creek — Velocity at End of Simulation</a:t>
            </a:r>
          </a:p>
        </p:txBody>
      </p:sp>
    </p:spTree>
    <p:extLst>
      <p:ext uri="{BB962C8B-B14F-4D97-AF65-F5344CB8AC3E}">
        <p14:creationId xmlns:p14="http://schemas.microsoft.com/office/powerpoint/2010/main" val="280287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76DBD10-E821-E8BB-4230-A16290B9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899FB9D-D772-EB34-CBAA-462BED34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Animation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0ED030E9-A931-B5DF-FA7F-4216A140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59AB25D7-D775-6947-A501-DA4D762F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78C9E537-4FC2-5A38-91C9-AB317B0F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C4F692D8-B98F-D7BB-C436-9C81AAD39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hart of temperature&#10;&#10;Description automatically generated">
            <a:extLst>
              <a:ext uri="{FF2B5EF4-FFF2-40B4-BE49-F238E27FC236}">
                <a16:creationId xmlns:a16="http://schemas.microsoft.com/office/drawing/2014/main" id="{CE4B0E75-D1E6-9B9C-4D9B-4AF25C30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  <p:pic>
        <p:nvPicPr>
          <p:cNvPr id="14" name="Picture 13" descr="A yellow snake with blue square&#10;&#10;Description automatically generated">
            <a:extLst>
              <a:ext uri="{FF2B5EF4-FFF2-40B4-BE49-F238E27FC236}">
                <a16:creationId xmlns:a16="http://schemas.microsoft.com/office/drawing/2014/main" id="{E6222A22-0FDB-FCD7-8627-546440B57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80" y="1687780"/>
            <a:ext cx="4765044" cy="35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Warm Powerplant Inflows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3D71C6FE-833E-FB91-6B3C-F744B13B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4D2BFC4E-C996-DEE6-0908-AFC49EC1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01D1FF7C-E11D-F064-5A98-3DD7FBCB7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yellow line on a gray background&#10;&#10;Description automatically generated">
            <a:extLst>
              <a:ext uri="{FF2B5EF4-FFF2-40B4-BE49-F238E27FC236}">
                <a16:creationId xmlns:a16="http://schemas.microsoft.com/office/drawing/2014/main" id="{8037C277-6C0E-6DCF-287B-B7445C882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79" y="1685976"/>
            <a:ext cx="4765043" cy="3573782"/>
          </a:xfrm>
          <a:prstGeom prst="rect">
            <a:avLst/>
          </a:prstGeom>
        </p:spPr>
      </p:pic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612A5DC7-5EC0-7060-478C-7C97580D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xelated image of a snake&#10;&#10;Description automatically generated">
            <a:extLst>
              <a:ext uri="{FF2B5EF4-FFF2-40B4-BE49-F238E27FC236}">
                <a16:creationId xmlns:a16="http://schemas.microsoft.com/office/drawing/2014/main" id="{3796B647-6A29-3DDB-772C-6E35F21A8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79" y="1676351"/>
            <a:ext cx="4765043" cy="3573782"/>
          </a:xfrm>
          <a:prstGeom prst="rect">
            <a:avLst/>
          </a:prstGeom>
        </p:spPr>
      </p:pic>
      <p:pic>
        <p:nvPicPr>
          <p:cNvPr id="14" name="Picture 13" descr="A colorful line of a pipe&#10;&#10;Description automatically generated with low confidence">
            <a:extLst>
              <a:ext uri="{FF2B5EF4-FFF2-40B4-BE49-F238E27FC236}">
                <a16:creationId xmlns:a16="http://schemas.microsoft.com/office/drawing/2014/main" id="{CDADC0AA-728E-DDDD-9FA1-65C1DAD1D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104" y="1678155"/>
            <a:ext cx="4765044" cy="3573783"/>
          </a:xfrm>
          <a:prstGeom prst="rect">
            <a:avLst/>
          </a:prstGeom>
        </p:spPr>
      </p:pic>
      <p:pic>
        <p:nvPicPr>
          <p:cNvPr id="15" name="Picture 14" descr="A chart of temperature&#10;&#10;Description automatically generated">
            <a:extLst>
              <a:ext uri="{FF2B5EF4-FFF2-40B4-BE49-F238E27FC236}">
                <a16:creationId xmlns:a16="http://schemas.microsoft.com/office/drawing/2014/main" id="{E2321FCF-A2BA-4A26-A736-8803CCC64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5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 Modeling Capabilities</a:t>
            </a:r>
          </a:p>
        </p:txBody>
      </p:sp>
      <p:pic>
        <p:nvPicPr>
          <p:cNvPr id="11" name="Picture 10" descr="A pixelated image of a snake&#10;&#10;Description automatically generated">
            <a:extLst>
              <a:ext uri="{FF2B5EF4-FFF2-40B4-BE49-F238E27FC236}">
                <a16:creationId xmlns:a16="http://schemas.microsoft.com/office/drawing/2014/main" id="{036215C3-BFF6-C47C-48D9-0FB6B311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4" y="3287238"/>
            <a:ext cx="2468880" cy="2367419"/>
          </a:xfrm>
          <a:prstGeom prst="rect">
            <a:avLst/>
          </a:prstGeom>
        </p:spPr>
      </p:pic>
      <p:pic>
        <p:nvPicPr>
          <p:cNvPr id="16" name="Picture 15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7EE9CC87-8C86-F644-299B-3434152B3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40" y="818335"/>
            <a:ext cx="2807726" cy="2243429"/>
          </a:xfrm>
          <a:prstGeom prst="rect">
            <a:avLst/>
          </a:prstGeom>
        </p:spPr>
      </p:pic>
      <p:pic>
        <p:nvPicPr>
          <p:cNvPr id="18" name="Picture 17" descr="A blue and yellow pixelated snake&#10;&#10;Description automatically generated">
            <a:extLst>
              <a:ext uri="{FF2B5EF4-FFF2-40B4-BE49-F238E27FC236}">
                <a16:creationId xmlns:a16="http://schemas.microsoft.com/office/drawing/2014/main" id="{F661BADE-D657-EB08-A4B9-5BB926179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184" y="3291615"/>
            <a:ext cx="2468880" cy="2367419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09FB7C2F-9924-7625-03F1-3A08D8FF6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866" y="818337"/>
            <a:ext cx="2807725" cy="2243427"/>
          </a:xfrm>
          <a:prstGeom prst="rect">
            <a:avLst/>
          </a:prstGeom>
        </p:spPr>
      </p:pic>
      <p:pic>
        <p:nvPicPr>
          <p:cNvPr id="22" name="Picture 21" descr="A pixelated image of a snake&#10;&#10;Description automatically generated">
            <a:extLst>
              <a:ext uri="{FF2B5EF4-FFF2-40B4-BE49-F238E27FC236}">
                <a16:creationId xmlns:a16="http://schemas.microsoft.com/office/drawing/2014/main" id="{8BC9848D-5C03-3E3B-EDE5-CCB0B207B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720" y="3277635"/>
            <a:ext cx="2468880" cy="2367419"/>
          </a:xfrm>
          <a:prstGeom prst="rect">
            <a:avLst/>
          </a:prstGeom>
        </p:spPr>
      </p:pic>
      <p:pic>
        <p:nvPicPr>
          <p:cNvPr id="24" name="Picture 2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B1907905-D622-8132-BC12-91262BFFF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318" y="818334"/>
            <a:ext cx="2851890" cy="2240280"/>
          </a:xfrm>
          <a:prstGeom prst="rect">
            <a:avLst/>
          </a:prstGeom>
        </p:spPr>
      </p:pic>
      <p:pic>
        <p:nvPicPr>
          <p:cNvPr id="26" name="Picture 25" descr="A pixelated snake with a blue and yellow center&#10;&#10;Description automatically generated">
            <a:extLst>
              <a:ext uri="{FF2B5EF4-FFF2-40B4-BE49-F238E27FC236}">
                <a16:creationId xmlns:a16="http://schemas.microsoft.com/office/drawing/2014/main" id="{106D8A05-B06D-3DA4-55EE-B8DD32CFA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024" y="3277634"/>
            <a:ext cx="2468880" cy="2367420"/>
          </a:xfrm>
          <a:prstGeom prst="rect">
            <a:avLst/>
          </a:prstGeom>
        </p:spPr>
      </p:pic>
      <p:pic>
        <p:nvPicPr>
          <p:cNvPr id="28" name="Picture 27" descr="A graph of a line&#10;&#10;Description automatically generated">
            <a:extLst>
              <a:ext uri="{FF2B5EF4-FFF2-40B4-BE49-F238E27FC236}">
                <a16:creationId xmlns:a16="http://schemas.microsoft.com/office/drawing/2014/main" id="{D7246A7E-B158-B7E5-7A24-40781F68E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725" y="825380"/>
            <a:ext cx="2787532" cy="22382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BC33F-4706-F555-09B7-B8C8664D529A}"/>
              </a:ext>
            </a:extLst>
          </p:cNvPr>
          <p:cNvSpPr txBox="1"/>
          <p:nvPr/>
        </p:nvSpPr>
        <p:spPr>
          <a:xfrm>
            <a:off x="794730" y="5671715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Dissolved Oxygen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E55A14-F690-C6BD-4E14-CC8AAC595641}"/>
              </a:ext>
            </a:extLst>
          </p:cNvPr>
          <p:cNvSpPr txBox="1"/>
          <p:nvPr/>
        </p:nvSpPr>
        <p:spPr>
          <a:xfrm>
            <a:off x="3589829" y="5671715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Ammonia (NH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FB34DD-CCDE-85AD-F3F8-AA3CEFB388D1}"/>
              </a:ext>
            </a:extLst>
          </p:cNvPr>
          <p:cNvSpPr txBox="1"/>
          <p:nvPr/>
        </p:nvSpPr>
        <p:spPr>
          <a:xfrm>
            <a:off x="6461989" y="5668378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Nitrate (NO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B28BAD-C139-F216-B61C-351BB26A7A08}"/>
              </a:ext>
            </a:extLst>
          </p:cNvPr>
          <p:cNvSpPr txBox="1"/>
          <p:nvPr/>
        </p:nvSpPr>
        <p:spPr>
          <a:xfrm>
            <a:off x="9294467" y="5668378"/>
            <a:ext cx="2243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Total Inorganic Phosphorus (TIP)</a:t>
            </a:r>
          </a:p>
        </p:txBody>
      </p:sp>
    </p:spTree>
    <p:extLst>
      <p:ext uri="{BB962C8B-B14F-4D97-AF65-F5344CB8AC3E}">
        <p14:creationId xmlns:p14="http://schemas.microsoft.com/office/powerpoint/2010/main" val="219555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Enables a seamless exchange of data and information between different components of an integrated modeling system.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Facilitates data-driven decision-making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Enhances collaboration between scientific disciplines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Integrated models that simulate the interactions between heat, nutrients, water flow, and vegetation enable a comprehensive representation of ecosystem dynamics.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Accurate representation of real-world processes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Enables assessment of  the ecological responses to various environmental changes, such as land use modifications, climate change, or nature-based feature design and Best Management Practices (BMPs)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 applications: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Setting nutrient loading limits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Designing buffer zones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Implementing BMPs to restore aquatic ecosystems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13" y="248476"/>
            <a:ext cx="11897774" cy="51550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553151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520420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520420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234541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4560670" y="4234540"/>
            <a:ext cx="30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Models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(Nutrients &amp; Temperature)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234541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3195324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3195324"/>
            <a:ext cx="1228131" cy="592804"/>
          </a:xfrm>
          <a:prstGeom prst="left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204452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Develop an integrated ecohydrology modeling system that simulates heat and nutrient flow through ecosystems.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48646-C659-D8A3-DB28-7750623E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338" y="2354802"/>
            <a:ext cx="4456862" cy="3679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68A786-F28C-98D2-305C-8E2F3F454DA1}"/>
              </a:ext>
            </a:extLst>
          </p:cNvPr>
          <p:cNvSpPr txBox="1"/>
          <p:nvPr/>
        </p:nvSpPr>
        <p:spPr>
          <a:xfrm>
            <a:off x="406400" y="366177"/>
            <a:ext cx="451899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92A78-0D5D-8E65-48A4-585F2AC866A7}"/>
              </a:ext>
            </a:extLst>
          </p:cNvPr>
          <p:cNvSpPr txBox="1"/>
          <p:nvPr/>
        </p:nvSpPr>
        <p:spPr>
          <a:xfrm>
            <a:off x="406400" y="1585512"/>
            <a:ext cx="6098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Over-riding objective: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 data to actionable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73593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Fate and Risk Evaluation System for Contaminants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D95B5-E9EC-4595-953B-AC425B75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106" y="3121290"/>
            <a:ext cx="3937494" cy="892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40B65-B22F-944C-2371-20DA48AA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9337"/>
            <a:ext cx="5732280" cy="2273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8340470" y="279672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models for new data sources</a:t>
            </a:r>
          </a:p>
        </p:txBody>
      </p:sp>
    </p:spTree>
    <p:extLst>
      <p:ext uri="{BB962C8B-B14F-4D97-AF65-F5344CB8AC3E}">
        <p14:creationId xmlns:p14="http://schemas.microsoft.com/office/powerpoint/2010/main" val="3675306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Fate and Risk Evaluation System for Contaminants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7631838" y="433107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Adding functionality to the archive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49184-BA31-DBD2-7F8C-3BDBCEFC9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68" y="908971"/>
            <a:ext cx="4630198" cy="2920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F082A-7995-2B5A-4976-80AA3423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174" y="4009786"/>
            <a:ext cx="6177992" cy="222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5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Fate and Risk Evaluation System for Contaminants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7266414" y="331687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Standing back from operations to observe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long term patterns and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518DD-3440-F260-E4F8-5F062E54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624" y="978018"/>
            <a:ext cx="3659976" cy="2762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9058A-9593-A823-9688-723F9F33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78" y="3932339"/>
            <a:ext cx="3773873" cy="231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F31D8-EA85-8ADC-9256-A58271D15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870" y="3938472"/>
            <a:ext cx="3872730" cy="23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40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Fate and Risk Evaluation System for Contaminants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7601895" y="340955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Untangling long- and short- term change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E61BDC-1AED-41DE-0193-DE663E061A44}"/>
              </a:ext>
            </a:extLst>
          </p:cNvPr>
          <p:cNvGrpSpPr/>
          <p:nvPr/>
        </p:nvGrpSpPr>
        <p:grpSpPr>
          <a:xfrm>
            <a:off x="-249468" y="1058571"/>
            <a:ext cx="11645857" cy="5182624"/>
            <a:chOff x="249618" y="394256"/>
            <a:chExt cx="11645857" cy="5182624"/>
          </a:xfrm>
        </p:grpSpPr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53BF3695-0864-6614-3E06-2F2305FD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59040" y="3868126"/>
              <a:ext cx="2636435" cy="17087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0EE2B1-7ACA-5F87-B700-67A30263011B}"/>
                </a:ext>
              </a:extLst>
            </p:cNvPr>
            <p:cNvSpPr txBox="1"/>
            <p:nvPr/>
          </p:nvSpPr>
          <p:spPr>
            <a:xfrm>
              <a:off x="249618" y="394256"/>
              <a:ext cx="5236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C7F8D9-16E0-9E7E-4C30-5C66135144A5}"/>
                </a:ext>
              </a:extLst>
            </p:cNvPr>
            <p:cNvSpPr txBox="1"/>
            <p:nvPr/>
          </p:nvSpPr>
          <p:spPr>
            <a:xfrm>
              <a:off x="543828" y="3196903"/>
              <a:ext cx="2157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17EF9-9845-33A2-9FF9-F4ADA1ADA77E}"/>
              </a:ext>
            </a:extLst>
          </p:cNvPr>
          <p:cNvGrpSpPr/>
          <p:nvPr/>
        </p:nvGrpSpPr>
        <p:grpSpPr>
          <a:xfrm>
            <a:off x="6782540" y="807869"/>
            <a:ext cx="5269113" cy="3622090"/>
            <a:chOff x="5755508" y="1110963"/>
            <a:chExt cx="6311060" cy="39482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CD2F8F-6849-269C-AA5D-A965549FF605}"/>
                </a:ext>
              </a:extLst>
            </p:cNvPr>
            <p:cNvGrpSpPr/>
            <p:nvPr/>
          </p:nvGrpSpPr>
          <p:grpSpPr>
            <a:xfrm>
              <a:off x="5755508" y="1201163"/>
              <a:ext cx="4553305" cy="3858017"/>
              <a:chOff x="15485576" y="-5338388"/>
              <a:chExt cx="6702434" cy="521294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F24AD96-87CA-1FE6-11EA-8E6434604A2B}"/>
                  </a:ext>
                </a:extLst>
              </p:cNvPr>
              <p:cNvSpPr/>
              <p:nvPr/>
            </p:nvSpPr>
            <p:spPr>
              <a:xfrm>
                <a:off x="15485578" y="-5127385"/>
                <a:ext cx="6702432" cy="50019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759F856-AF56-A76F-1FA0-10DD44259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75179" y="-4727945"/>
                <a:ext cx="6057753" cy="4094593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7F8F4A-43AC-F28D-E8F3-9393CE6CF8E7}"/>
                  </a:ext>
                </a:extLst>
              </p:cNvPr>
              <p:cNvSpPr txBox="1"/>
              <p:nvPr/>
            </p:nvSpPr>
            <p:spPr>
              <a:xfrm rot="16200000">
                <a:off x="14033686" y="-3077132"/>
                <a:ext cx="4526121" cy="498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0            5         10         15     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B64CAD-231E-2B7A-980A-F376A33D49B4}"/>
                  </a:ext>
                </a:extLst>
              </p:cNvPr>
              <p:cNvSpPr txBox="1"/>
              <p:nvPr/>
            </p:nvSpPr>
            <p:spPr>
              <a:xfrm>
                <a:off x="18564482" y="-779136"/>
                <a:ext cx="1079567" cy="4131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Week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9CBE0C-50D1-8EB4-DB68-3C1E68E692CD}"/>
                  </a:ext>
                </a:extLst>
              </p:cNvPr>
              <p:cNvSpPr txBox="1"/>
              <p:nvPr/>
            </p:nvSpPr>
            <p:spPr>
              <a:xfrm rot="16200000">
                <a:off x="14902773" y="-2939816"/>
                <a:ext cx="1700130" cy="518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Temp, Deg-C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1858FA-4BEB-2625-3675-B6390D3BF511}"/>
                  </a:ext>
                </a:extLst>
              </p:cNvPr>
              <p:cNvSpPr txBox="1"/>
              <p:nvPr/>
            </p:nvSpPr>
            <p:spPr>
              <a:xfrm>
                <a:off x="15485576" y="-5338388"/>
                <a:ext cx="6702432" cy="9519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Gage 179 Pre- and Post- Fire Temps   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A21EDD-D390-AB08-8CC1-E9B92E905EB7}"/>
                </a:ext>
              </a:extLst>
            </p:cNvPr>
            <p:cNvGrpSpPr/>
            <p:nvPr/>
          </p:nvGrpSpPr>
          <p:grpSpPr>
            <a:xfrm>
              <a:off x="6518157" y="1110963"/>
              <a:ext cx="5548411" cy="2988276"/>
              <a:chOff x="6518157" y="1110963"/>
              <a:chExt cx="5548411" cy="2988276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E5C6EE9-4CA5-B879-BC45-C3357982B2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67402" y="1738462"/>
                <a:ext cx="551818" cy="50847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DAE6A4-EC5B-5BB6-5B6C-C5C056FC42BF}"/>
                  </a:ext>
                </a:extLst>
              </p:cNvPr>
              <p:cNvSpPr txBox="1"/>
              <p:nvPr/>
            </p:nvSpPr>
            <p:spPr>
              <a:xfrm>
                <a:off x="10619220" y="1110963"/>
                <a:ext cx="1447348" cy="73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Upper limit Chinook spawning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34E069-7D1B-23CA-D5C2-57CD06A3D4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54455" y="2660799"/>
                <a:ext cx="564765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6BEFF99-3B68-0115-F302-97B9B5B06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4850" y="2660799"/>
                <a:ext cx="3454867" cy="0"/>
              </a:xfrm>
              <a:prstGeom prst="line">
                <a:avLst/>
              </a:prstGeom>
              <a:ln w="2540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1DF630-9399-45A7-3D80-03564213F568}"/>
                  </a:ext>
                </a:extLst>
              </p:cNvPr>
              <p:cNvSpPr txBox="1"/>
              <p:nvPr/>
            </p:nvSpPr>
            <p:spPr>
              <a:xfrm>
                <a:off x="10619220" y="2180069"/>
                <a:ext cx="14473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Upper limit Chinook egg viability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C0CBA8F-0081-8997-47A5-B072EFE18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4850" y="2226039"/>
                <a:ext cx="3428174" cy="0"/>
              </a:xfrm>
              <a:prstGeom prst="line">
                <a:avLst/>
              </a:prstGeom>
              <a:ln w="2540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B51BD4D-560F-5D8B-F3CD-5207FF7A6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157" y="3163161"/>
                <a:ext cx="3454867" cy="0"/>
              </a:xfrm>
              <a:prstGeom prst="line">
                <a:avLst/>
              </a:prstGeom>
              <a:ln w="2540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316A7C8-05AD-358F-FB35-1DA60425CC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67402" y="3180694"/>
                <a:ext cx="523468" cy="33449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18AB5A-317B-0158-BA21-A3E20401561B}"/>
                  </a:ext>
                </a:extLst>
              </p:cNvPr>
              <p:cNvSpPr txBox="1"/>
              <p:nvPr/>
            </p:nvSpPr>
            <p:spPr>
              <a:xfrm>
                <a:off x="10558055" y="3360575"/>
                <a:ext cx="14473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Upper limit Chinook alevin development</a:t>
                </a:r>
              </a:p>
            </p:txBody>
          </p:sp>
        </p:grp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2C0FDEB-8F80-A611-B6B1-314D35C92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540" y="4530440"/>
            <a:ext cx="1910908" cy="17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67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Fate and Risk Evaluation System for Contaminants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8997657" y="380528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Matching data to purpose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B067B-CCCE-4175-5F8A-3DB6E06D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415" y="749860"/>
            <a:ext cx="5792185" cy="47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59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E3376B7-7F23-413D-E8AC-F7A61511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781" y="5195517"/>
            <a:ext cx="1109327" cy="9839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Multimedia contaminant screening system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6284939" y="343509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 and data systems built for science, not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F2D6CD-E18E-790B-6592-082BD74C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01" y="3034897"/>
            <a:ext cx="3380723" cy="3036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850E1-9105-8958-8027-B79931EF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57" y="3609201"/>
            <a:ext cx="3187487" cy="2462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7FB72-C831-A7DC-2B0B-434808B94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048" y="2529121"/>
            <a:ext cx="800551" cy="836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C4AD66-C138-AD20-0C52-BFCD3D03A4CB}"/>
              </a:ext>
            </a:extLst>
          </p:cNvPr>
          <p:cNvSpPr txBox="1"/>
          <p:nvPr/>
        </p:nvSpPr>
        <p:spPr>
          <a:xfrm>
            <a:off x="8763856" y="4140485"/>
            <a:ext cx="2787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Contaminants: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Metals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Munitions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PFAS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Pesticides and toxins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Rare Earth Elements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03A285-F142-AF9A-945A-A87CAD8F8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648" y="699056"/>
            <a:ext cx="5292951" cy="29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1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7831" y="187544"/>
            <a:ext cx="11700786" cy="806451"/>
          </a:xfrm>
        </p:spPr>
        <p:txBody>
          <a:bodyPr/>
          <a:lstStyle/>
          <a:p>
            <a:r>
              <a:rPr lang="en-US" sz="2800" dirty="0"/>
              <a:t>Team up on Water Quality and Contaminant Modeling Solutions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1887" y="3660688"/>
            <a:ext cx="6711746" cy="2426418"/>
          </a:xfrm>
        </p:spPr>
        <p:txBody>
          <a:bodyPr>
            <a:normAutofit fontScale="85000" lnSpcReduction="20000"/>
          </a:bodyPr>
          <a:lstStyle/>
          <a:p>
            <a:endParaRPr lang="en-US" sz="1200" dirty="0"/>
          </a:p>
          <a:p>
            <a:r>
              <a:rPr lang="en-US" sz="1200" dirty="0"/>
              <a:t>USACE-ERDC-EL-EPW</a:t>
            </a:r>
          </a:p>
          <a:p>
            <a:r>
              <a:rPr lang="en-US" sz="1200" dirty="0"/>
              <a:t>Water Quality and Contaminant Modeling</a:t>
            </a:r>
          </a:p>
          <a:p>
            <a:endParaRPr lang="en-US" sz="1200" dirty="0"/>
          </a:p>
          <a:p>
            <a:r>
              <a:rPr lang="en-US" sz="1200" b="0" dirty="0"/>
              <a:t>Jodi L. Ryder</a:t>
            </a:r>
          </a:p>
          <a:p>
            <a:r>
              <a:rPr lang="en-US" sz="1200" b="0" dirty="0">
                <a:hlinkClick r:id="rId2"/>
              </a:rPr>
              <a:t>Jodi.L.Ryder@usace.army.mil</a:t>
            </a:r>
            <a:endParaRPr lang="en-US" sz="1200" b="0" dirty="0"/>
          </a:p>
          <a:p>
            <a:r>
              <a:rPr lang="en-US" sz="1200" b="0" dirty="0"/>
              <a:t>601-631-1852</a:t>
            </a:r>
          </a:p>
          <a:p>
            <a:endParaRPr lang="en-US" sz="1200" b="0" dirty="0"/>
          </a:p>
          <a:p>
            <a:r>
              <a:rPr lang="en-US" sz="1200" b="0" dirty="0"/>
              <a:t>Todd E. Steissberg</a:t>
            </a:r>
          </a:p>
          <a:p>
            <a:r>
              <a:rPr lang="en-US" sz="1200" b="0" dirty="0">
                <a:hlinkClick r:id="rId3"/>
              </a:rPr>
              <a:t>Todd.E.Steissberg@usace.army.mil</a:t>
            </a:r>
            <a:endParaRPr lang="en-US" sz="1200" b="0" dirty="0"/>
          </a:p>
          <a:p>
            <a:r>
              <a:rPr lang="en-US" sz="1200" b="0" dirty="0"/>
              <a:t>530-574-5572</a:t>
            </a:r>
          </a:p>
          <a:p>
            <a:endParaRPr lang="en-US" sz="1200" dirty="0"/>
          </a:p>
          <a:p>
            <a:r>
              <a:rPr lang="en-US" sz="1200" b="0" dirty="0"/>
              <a:t>Aaron C. Urbanczyk</a:t>
            </a:r>
          </a:p>
          <a:p>
            <a:r>
              <a:rPr lang="en-US" sz="1200" b="0" dirty="0"/>
              <a:t>Acting Chief EPW</a:t>
            </a:r>
          </a:p>
          <a:p>
            <a:r>
              <a:rPr lang="en-US" sz="1200" b="0" dirty="0">
                <a:hlinkClick r:id="rId4"/>
              </a:rPr>
              <a:t>Aaron.C.Urbanczyk@usace.army.mil</a:t>
            </a:r>
            <a:endParaRPr lang="en-US" sz="1200" b="0" dirty="0"/>
          </a:p>
          <a:p>
            <a:r>
              <a:rPr lang="en-US" sz="1200" b="0" dirty="0"/>
              <a:t>601-634-7408</a:t>
            </a:r>
          </a:p>
          <a:p>
            <a:endParaRPr lang="en-US" sz="1200" b="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3823" y="67511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4747F5-0C1C-429D-BAA3-D7DD458DA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43" y="1260521"/>
            <a:ext cx="1956954" cy="2017792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31A76BC0-F671-4DBE-A8B6-93CA02CE0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924" y="1251305"/>
            <a:ext cx="2026470" cy="2026470"/>
          </a:xfrm>
          <a:prstGeom prst="rect">
            <a:avLst/>
          </a:prstGeom>
          <a:solidFill>
            <a:srgbClr val="D8D8D8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393" y="4168628"/>
            <a:ext cx="1110099" cy="5992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9359" y="4653680"/>
            <a:ext cx="1605272" cy="388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19" y="4168628"/>
            <a:ext cx="948986" cy="9489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8567" y="1844257"/>
            <a:ext cx="1224124" cy="122951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4B47A25-7EAC-47F8-9095-3FAAEF088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71" y="3500164"/>
            <a:ext cx="2588162" cy="524628"/>
          </a:xfrm>
          <a:prstGeom prst="rect">
            <a:avLst/>
          </a:prstGeom>
          <a:solidFill>
            <a:srgbClr val="D8D8D8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1A0CE-1D37-49F4-B673-1D465A1B97CA}"/>
              </a:ext>
            </a:extLst>
          </p:cNvPr>
          <p:cNvSpPr txBox="1"/>
          <p:nvPr/>
        </p:nvSpPr>
        <p:spPr>
          <a:xfrm>
            <a:off x="7576527" y="1218800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Programs and partners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2FAF3A2C-29C0-4EDB-A8F0-7158D20C7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5656" y="3010080"/>
            <a:ext cx="1109327" cy="983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98D340-CB78-4CAD-8E1E-51A5A869C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331" y="1806169"/>
            <a:ext cx="1839045" cy="11308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4CEBEC-D170-4220-9225-003B8E59AA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25656" y="1790991"/>
            <a:ext cx="1096992" cy="1146020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C1D3AC1B-3CC9-414A-BB2D-42E2925DBB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40379" y="4088672"/>
            <a:ext cx="1082269" cy="10822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9AC280-C175-4FFF-AD4A-E47576D9A87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67041"/>
          <a:stretch/>
        </p:blipFill>
        <p:spPr>
          <a:xfrm>
            <a:off x="7554163" y="5027467"/>
            <a:ext cx="725382" cy="9839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6A55155-3954-49AA-971C-825D916409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59" y="5177772"/>
            <a:ext cx="1609407" cy="8070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ED3AC69-4557-4853-BDF1-384FB04DA8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75291" y="5041250"/>
            <a:ext cx="970197" cy="9701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B3A813C-6033-4F99-A711-B6A17AB30F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947" y="4163027"/>
            <a:ext cx="785497" cy="82203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5DFDC1A-D573-4DA1-B43B-8FCB8761A360}"/>
              </a:ext>
            </a:extLst>
          </p:cNvPr>
          <p:cNvGrpSpPr/>
          <p:nvPr/>
        </p:nvGrpSpPr>
        <p:grpSpPr>
          <a:xfrm>
            <a:off x="9030058" y="3016632"/>
            <a:ext cx="1545902" cy="983980"/>
            <a:chOff x="6962726" y="7056858"/>
            <a:chExt cx="2188283" cy="14210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F57217-BB83-4921-9F6D-F170C36A28EA}"/>
                </a:ext>
              </a:extLst>
            </p:cNvPr>
            <p:cNvSpPr/>
            <p:nvPr/>
          </p:nvSpPr>
          <p:spPr>
            <a:xfrm>
              <a:off x="6980210" y="7056858"/>
              <a:ext cx="1797727" cy="1421034"/>
            </a:xfrm>
            <a:prstGeom prst="rect">
              <a:avLst/>
            </a:prstGeom>
            <a:solidFill>
              <a:schemeClr val="bg1">
                <a:lumMod val="85000"/>
                <a:alpha val="8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6" name="Picture 3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0E9D9DC-4CF9-453E-9145-E1F100D3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62726" y="7084427"/>
              <a:ext cx="2188283" cy="132074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17916E-9F45-A35F-CEF3-D4E5B4624C0C}"/>
              </a:ext>
            </a:extLst>
          </p:cNvPr>
          <p:cNvGrpSpPr>
            <a:grpSpLocks noChangeAspect="1"/>
          </p:cNvGrpSpPr>
          <p:nvPr/>
        </p:nvGrpSpPr>
        <p:grpSpPr>
          <a:xfrm>
            <a:off x="4659359" y="4168628"/>
            <a:ext cx="1599723" cy="368854"/>
            <a:chOff x="5981509" y="3358877"/>
            <a:chExt cx="2935298" cy="6768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CD66C1-9234-6F52-E3EE-55A02B9E5A28}"/>
                </a:ext>
              </a:extLst>
            </p:cNvPr>
            <p:cNvSpPr/>
            <p:nvPr/>
          </p:nvSpPr>
          <p:spPr>
            <a:xfrm>
              <a:off x="5981509" y="3358877"/>
              <a:ext cx="2935298" cy="676802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4F0809-1FDC-3A1D-0D3C-70C7B099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989644" y="3367238"/>
              <a:ext cx="2857500" cy="63817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028" name="Picture 4" descr="DRI">
            <a:extLst>
              <a:ext uri="{FF2B5EF4-FFF2-40B4-BE49-F238E27FC236}">
                <a16:creationId xmlns:a16="http://schemas.microsoft.com/office/drawing/2014/main" id="{04AAEFFE-5718-85B7-E799-D677165A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478" y="4161302"/>
            <a:ext cx="814491" cy="816082"/>
          </a:xfrm>
          <a:prstGeom prst="rect">
            <a:avLst/>
          </a:prstGeom>
          <a:solidFill>
            <a:srgbClr val="D8D8D8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A691A-85A5-AFD1-75F6-DC4CDF8301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4663" y="4851819"/>
            <a:ext cx="1093754" cy="852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26CD2B-DA47-9152-6517-07E5872EB2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56485" y="1257301"/>
            <a:ext cx="2123992" cy="20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944"/>
            <a:ext cx="11887200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821104" cy="4793107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HEC-HMS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Surface runoff temperature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b="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SWAT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: Soil Water Assessment Tool</a:t>
            </a:r>
            <a:endParaRPr lang="en-US" sz="16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2D reservoir-river hydrodynamics and WQ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HEC-ResSim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1D River hydraulics and WQ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640343"/>
            <a:ext cx="8342575" cy="877163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ERDC’s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orps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ibrary for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nvironmental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nalysis 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estoration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sheds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ClearWater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199550" y="350774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Temperature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Nutrients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Dissolved Oxygen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Algae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3" y="6007994"/>
            <a:ext cx="3503603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ERDC-EL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ERDC-CHL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661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HEC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661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42F1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USDA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ClearWater: C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orps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ibrary for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nvironmental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nalysis and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estoration of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Water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sheds</a:t>
            </a:r>
          </a:p>
          <a:p>
            <a:pPr marL="415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Purpose: Link environmental models with existing water resources models that simulate runoff, rivers, and reservoir hydraulics and hydrology</a:t>
            </a:r>
          </a:p>
          <a:p>
            <a:pPr marL="415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ClearWater provides environmental simulation capabilities that are designed to leverage existing water resources models.</a:t>
            </a:r>
          </a:p>
          <a:p>
            <a:pPr marL="8731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marR="0" lvl="2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NSM: Nitrogen, phosphorus, and carbon cycling; dissolved oxygen, algae, etc.</a:t>
            </a:r>
          </a:p>
          <a:p>
            <a:pPr marL="1100138" marR="0" lvl="2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TSM: Temperature (heat budget)</a:t>
            </a:r>
          </a:p>
          <a:p>
            <a:pPr marL="1100138" marR="0" lvl="2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GSM: General Constituents</a:t>
            </a:r>
          </a:p>
          <a:p>
            <a:pPr marL="1100138" marR="0" lvl="2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CSM: Organic and inorganic contaminants</a:t>
            </a:r>
          </a:p>
          <a:p>
            <a:pPr marL="1100138" marR="0" lvl="2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MSM: Mercury</a:t>
            </a:r>
          </a:p>
          <a:p>
            <a:pPr marL="415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ClearWater contains legacy modules written in Fortran and C++ and next-generation modules written in Python (NSM and TSM)</a:t>
            </a:r>
          </a:p>
          <a:p>
            <a:pPr marL="8731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Engine computes the transport (advection and diffusion) of heat and constituent mass across the watershed</a:t>
            </a:r>
          </a:p>
          <a:p>
            <a:pPr marL="8731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Data visualization capabilities</a:t>
            </a:r>
          </a:p>
          <a:p>
            <a:pPr marL="8731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856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river flowing through a valley&#10;&#10;AI-generated content may be incorrect.">
            <a:extLst>
              <a:ext uri="{FF2B5EF4-FFF2-40B4-BE49-F238E27FC236}">
                <a16:creationId xmlns:a16="http://schemas.microsoft.com/office/drawing/2014/main" id="{7192DCD1-CFB3-FDB1-0E42-A90580B6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31F8E-B08F-CD3D-B29D-B5D13FE7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70" y="6595360"/>
            <a:ext cx="969433" cy="365125"/>
          </a:xfrm>
        </p:spPr>
        <p:txBody>
          <a:bodyPr wrap="square" anchor="t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9C2924C-FFAE-2643-BD3F-5C66F73FD2A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BC2D3E9-F045-993A-D83E-32AF89A7AB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8873"/>
          </a:xfrm>
          <a:prstGeom prst="rect">
            <a:avLst/>
          </a:prstGeom>
          <a:solidFill>
            <a:srgbClr val="00B0F0">
              <a:alpha val="75000"/>
            </a:srgbClr>
          </a:solidFill>
        </p:spPr>
        <p:txBody>
          <a:bodyPr wrap="square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Reservoir Water Quality Modeling</a:t>
            </a:r>
          </a:p>
        </p:txBody>
      </p:sp>
    </p:spTree>
    <p:extLst>
      <p:ext uri="{BB962C8B-B14F-4D97-AF65-F5344CB8AC3E}">
        <p14:creationId xmlns:p14="http://schemas.microsoft.com/office/powerpoint/2010/main" val="284668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4860"/>
            <a:ext cx="11755437" cy="48656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518938" cy="5437947"/>
          </a:xfrm>
        </p:spPr>
        <p:txBody>
          <a:bodyPr/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CE‐QUAL‐W2 is a two‐dimensional (2D), longitudinal/vertical, hydrodynamics and water quality model. It enables characterization of the vertical and longitudinal changes in a reservoir. The model assumes the reservoir is “well mixed” laterally, with no variation from one side of the channel to the other in a given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CE-QUAL-W2 has been applied to rivers, lakes, reservoirs, estuaries, and combinations thereof.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CE-QUAL-W2 incorporates the following water quality capabilities: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Fish habitat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Hypolimnetic aeration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CBOD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Sediment diagenesis model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Generic water quality groups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5400" y="3648907"/>
            <a:ext cx="2860260" cy="2474841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2724" y="974038"/>
            <a:ext cx="2862936" cy="2474842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08336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Region of Application: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Temperature Modeling 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167619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HEC-ResSim Water Quality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787501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HEC-</a:t>
            </a:r>
            <a:r>
              <a:rPr lang="en-US" sz="2000" b="0" dirty="0" err="1"/>
              <a:t>ResSim</a:t>
            </a:r>
            <a:r>
              <a:rPr lang="en-US" sz="2000" b="0" dirty="0"/>
              <a:t> simulates reservoir operations at one or more reservoirs for: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Flood management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Low flow augmentation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Water supply</a:t>
            </a:r>
            <a:endParaRPr lang="en-US" dirty="0"/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Applications: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Planning studies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Detailed reservoir regulation plan investigations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Real-time decision support</a:t>
            </a:r>
            <a:endParaRPr lang="en-US"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Water quality modeling capabilities were developed for HEC-</a:t>
            </a:r>
            <a:r>
              <a:rPr lang="en-US" sz="2000" b="0" dirty="0" err="1"/>
              <a:t>ResSim</a:t>
            </a:r>
            <a:r>
              <a:rPr lang="en-US" sz="2000" b="0" dirty="0"/>
              <a:t>. These enable: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Water quality and other environmental objectives to directly inform reservoir release decision-making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Watershed-scale ecosystem assessment and management</a:t>
            </a:r>
          </a:p>
        </p:txBody>
      </p:sp>
      <p:pic>
        <p:nvPicPr>
          <p:cNvPr id="427" name="Google Shape;427;p17" descr="A collage of HEC-ResSim windows depicting plots, data tables, maps, and editors."/>
          <p:cNvPicPr preferRelativeResize="0"/>
          <p:nvPr/>
        </p:nvPicPr>
        <p:blipFill rotWithShape="1">
          <a:blip r:embed="rId3">
            <a:alphaModFix/>
          </a:blip>
          <a:srcRect l="1713" r="17566" b="1"/>
          <a:stretch/>
        </p:blipFill>
        <p:spPr>
          <a:xfrm>
            <a:off x="6132553" y="766119"/>
            <a:ext cx="5678615" cy="550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509" y="3956479"/>
            <a:ext cx="2829003" cy="1965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193964" y="249198"/>
            <a:ext cx="11748653" cy="46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HEC-ResSim Water Quality Modeling User Interface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8" name="Google Shape;448;p19" descr="C:\Users\q0heclo9\AppData\Local\Temp\1\SNAGHTML2f6ccb17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23219" y="1182302"/>
            <a:ext cx="3250541" cy="217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2795" y="4598249"/>
            <a:ext cx="2144193" cy="16066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19"/>
          <p:cNvSpPr txBox="1"/>
          <p:nvPr/>
        </p:nvSpPr>
        <p:spPr>
          <a:xfrm>
            <a:off x="4320509" y="3579376"/>
            <a:ext cx="36220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1" name="Google Shape;451;p19"/>
          <p:cNvSpPr txBox="1"/>
          <p:nvPr/>
        </p:nvSpPr>
        <p:spPr>
          <a:xfrm>
            <a:off x="4320509" y="822311"/>
            <a:ext cx="3666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Specifying Boundary Conditions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2" name="Google Shape;452;p19"/>
          <p:cNvSpPr txBox="1"/>
          <p:nvPr/>
        </p:nvSpPr>
        <p:spPr>
          <a:xfrm>
            <a:off x="637872" y="819610"/>
            <a:ext cx="3235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Geometry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3" name="Google Shape;453;p19"/>
          <p:cNvSpPr txBox="1"/>
          <p:nvPr/>
        </p:nvSpPr>
        <p:spPr>
          <a:xfrm>
            <a:off x="676130" y="3577800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Constituent Relation Parameters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4" name="Google Shape;454;p19"/>
          <p:cNvSpPr txBox="1"/>
          <p:nvPr/>
        </p:nvSpPr>
        <p:spPr>
          <a:xfrm>
            <a:off x="8397827" y="830623"/>
            <a:ext cx="31855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Operating Rule Priorities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5" name="Google Shape;455;p19"/>
          <p:cNvSpPr txBox="1"/>
          <p:nvPr/>
        </p:nvSpPr>
        <p:spPr>
          <a:xfrm>
            <a:off x="8402878" y="3576128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Scripted Rules and State Variables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5300" y="1727779"/>
            <a:ext cx="1251575" cy="14042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873" y="3949302"/>
            <a:ext cx="3250541" cy="22628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04606" y="1177686"/>
            <a:ext cx="3637904" cy="2088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78004" y="1178672"/>
            <a:ext cx="3205358" cy="2076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97827" y="3946922"/>
            <a:ext cx="3184011" cy="22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ndard Gray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RDC Powerpoint-Updated 05.2018" id="{96D95B5A-4B8B-584B-8006-8D81BEAB8BB9}" vid="{B91DE0DA-30CB-014D-93BD-1589D6BF0B42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1888</Words>
  <Application>Microsoft Macintosh PowerPoint</Application>
  <PresentationFormat>Widescreen</PresentationFormat>
  <Paragraphs>317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-apple-system</vt:lpstr>
      <vt:lpstr>Arial</vt:lpstr>
      <vt:lpstr>Calibri</vt:lpstr>
      <vt:lpstr>Courier New</vt:lpstr>
      <vt:lpstr>Noto Sans Symbols</vt:lpstr>
      <vt:lpstr>Tahoma</vt:lpstr>
      <vt:lpstr>Verdana</vt:lpstr>
      <vt:lpstr>Wingdings</vt:lpstr>
      <vt:lpstr>Title Slide Templates</vt:lpstr>
      <vt:lpstr>Standard Gray Theme</vt:lpstr>
      <vt:lpstr>UNCLASSIFIED Content</vt:lpstr>
      <vt:lpstr>Water Quality Modeling and Contaminant Modeling Processes Team Capabilities</vt:lpstr>
      <vt:lpstr>Objective</vt:lpstr>
      <vt:lpstr>Water Quality and Environmental Systems Modeling</vt:lpstr>
      <vt:lpstr>ClearWater: Next Generation Integrated Water Quality Modeling</vt:lpstr>
      <vt:lpstr>PowerPoint Presentation</vt:lpstr>
      <vt:lpstr>CE-QUAL-W2</vt:lpstr>
      <vt:lpstr>Past and Current Applications of CE-QUAL-W2</vt:lpstr>
      <vt:lpstr>HEC-ResSim Water Quality</vt:lpstr>
      <vt:lpstr>HEC-ResSim Water Quality Modeling User Interface</vt:lpstr>
      <vt:lpstr>Temperature and Dissolved Oxygen Simulation with HEC-ResSim Russian River, California Prepared by RMA for the Sonoma County Water Agency</vt:lpstr>
      <vt:lpstr>Riverine Water Quality Modeling</vt:lpstr>
      <vt:lpstr>ClearWater-Riverine</vt:lpstr>
      <vt:lpstr>Model Dimensions: River-Floodplain System</vt:lpstr>
      <vt:lpstr>Demo Case Study: Sumwere Creek — Velocity at End of Simulation</vt:lpstr>
      <vt:lpstr>Results – Animation</vt:lpstr>
      <vt:lpstr>Results – Warm Powerplant Inflows</vt:lpstr>
      <vt:lpstr>Nutrient Modeling Capabilities</vt:lpstr>
      <vt:lpstr>ClearWater-Riverine Example: E. Coli Transport in the Ohio River</vt:lpstr>
      <vt:lpstr>Benefits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up on Water Quality and Contaminant Modeling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Vegetation in Riverine Systems Overview</dc:title>
  <dc:creator>Todd Steissberg</dc:creator>
  <cp:lastModifiedBy>Todd Steissberg</cp:lastModifiedBy>
  <cp:revision>180</cp:revision>
  <dcterms:created xsi:type="dcterms:W3CDTF">2021-12-07T23:41:10Z</dcterms:created>
  <dcterms:modified xsi:type="dcterms:W3CDTF">2025-07-14T05:35:28Z</dcterms:modified>
</cp:coreProperties>
</file>